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7" r:id="rId2"/>
    <p:sldId id="273" r:id="rId3"/>
    <p:sldId id="279" r:id="rId4"/>
    <p:sldId id="274" r:id="rId5"/>
    <p:sldId id="276" r:id="rId6"/>
    <p:sldId id="278" r:id="rId7"/>
    <p:sldId id="28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6"/>
    <p:restoredTop sz="94662"/>
  </p:normalViewPr>
  <p:slideViewPr>
    <p:cSldViewPr snapToGrid="0" snapToObjects="1">
      <p:cViewPr varScale="1">
        <p:scale>
          <a:sx n="115" d="100"/>
          <a:sy n="115" d="100"/>
        </p:scale>
        <p:origin x="2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763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337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323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468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515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296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693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897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388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109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927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176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7">
            <a:extLst>
              <a:ext uri="{FF2B5EF4-FFF2-40B4-BE49-F238E27FC236}">
                <a16:creationId xmlns:a16="http://schemas.microsoft.com/office/drawing/2014/main" id="{D75627FE-0AC5-4349-AC08-45A58BEC9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9">
            <a:extLst>
              <a:ext uri="{FF2B5EF4-FFF2-40B4-BE49-F238E27FC236}">
                <a16:creationId xmlns:a16="http://schemas.microsoft.com/office/drawing/2014/main" id="{F87AAF7B-2090-475D-9C3E-FDC03DD87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2DCEC33-4B31-44BC-99CB-9E4845DC4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04E0A10-D288-4B22-87A1-737B0A37D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9A3E042E-4911-425A-84BB-04BF90D07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3A49226D-3129-4C5A-9641-3D03BEEA7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CC3C315-B515-4DD8-AC22-9D8417B37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1A961828-F78F-4D56-A98E-037806C63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739D4F9D-3728-42C1-8302-452D51321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B4D9647E-354D-4CA8-B4A7-39172E5EA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A3EC74E0-5222-4ACC-BCEC-1AA189D3BC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C0AE72B4-084D-42E6-ABED-5FD4650D4B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C9D1F5DD-8D50-4098-8D2B-10E284752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D48F3941-C3C7-4589-AA46-067F6BB2D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C16BBE9A-4BE3-4401-82C5-8041DB14E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6180330-CCD3-4D14-A652-D60C2825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616C90F6-4133-43A5-B47C-7750FE28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D7C03F90-E828-4414-8A53-92069FFB6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6ADDE443-75AA-4F32-A2EE-272C4347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ACD281C1-1D59-453F-A33A-D83E39EB0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60217FAC-29FE-4D6B-9BB4-FF41AA756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0D3CC33A-6E36-4A72-9965-8E20FB05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F128F04E-05CD-4035-A32B-6E9ABAB9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9" name="Rectangle 32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BCD797-5251-8A45-AB78-11B1AA32B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459" y="960120"/>
            <a:ext cx="3865695" cy="4171278"/>
          </a:xfrm>
        </p:spPr>
        <p:txBody>
          <a:bodyPr>
            <a:normAutofit/>
          </a:bodyPr>
          <a:lstStyle/>
          <a:p>
            <a:pPr algn="r"/>
            <a:r>
              <a:rPr lang="en-US" sz="4100" b="1" dirty="0">
                <a:solidFill>
                  <a:schemeClr val="tx1"/>
                </a:solidFill>
              </a:rPr>
              <a:t>Business Location Recommendation with Four Squared &amp; K-means clustering</a:t>
            </a:r>
            <a:endParaRPr lang="en-US" sz="4100" dirty="0">
              <a:solidFill>
                <a:schemeClr val="tx1"/>
              </a:solidFill>
            </a:endParaRPr>
          </a:p>
        </p:txBody>
      </p:sp>
      <p:cxnSp>
        <p:nvCxnSpPr>
          <p:cNvPr id="40" name="Straight Connector 34">
            <a:extLst>
              <a:ext uri="{FF2B5EF4-FFF2-40B4-BE49-F238E27FC236}">
                <a16:creationId xmlns:a16="http://schemas.microsoft.com/office/drawing/2014/main" id="{68B6AB33-DFE6-4FE4-94FE-C9E25424A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52263" y="1200150"/>
            <a:ext cx="0" cy="35439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6CEE1-DB3A-DD4E-BD68-366509202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3164" y="960120"/>
            <a:ext cx="5511800" cy="417127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Pool Equipment Supplies Ltd is opening their first store in the city of Richmond, VA and considering the 3 counties of Henrico, Chesterfield and Richmond City for their location.</a:t>
            </a:r>
          </a:p>
          <a:p>
            <a:pPr>
              <a:lnSpc>
                <a:spcPct val="110000"/>
              </a:lnSpc>
            </a:pPr>
            <a:r>
              <a:rPr lang="en-US" dirty="0"/>
              <a:t>Data driven decision making based on 3 criteria using Foursquare API location and venue data and k-means Clustering Algorithm</a:t>
            </a:r>
          </a:p>
          <a:p>
            <a:pPr>
              <a:lnSpc>
                <a:spcPct val="110000"/>
              </a:lnSpc>
            </a:pPr>
            <a:r>
              <a:rPr lang="en-US" dirty="0"/>
              <a:t>Location recommendations based on </a:t>
            </a:r>
          </a:p>
          <a:p>
            <a:pPr lvl="4">
              <a:lnSpc>
                <a:spcPct val="110000"/>
              </a:lnSpc>
              <a:buFont typeface="Wingdings" pitchFamily="2" charset="2"/>
              <a:buChar char="v"/>
            </a:pPr>
            <a:r>
              <a:rPr lang="en-US" dirty="0"/>
              <a:t>Clustering of Areas, existing </a:t>
            </a:r>
          </a:p>
          <a:p>
            <a:pPr lvl="4">
              <a:lnSpc>
                <a:spcPct val="110000"/>
              </a:lnSpc>
              <a:buFont typeface="Wingdings" pitchFamily="2" charset="2"/>
              <a:buChar char="v"/>
            </a:pPr>
            <a:r>
              <a:rPr lang="en-US" dirty="0"/>
              <a:t>Pool Count in the Area</a:t>
            </a:r>
          </a:p>
          <a:p>
            <a:pPr lvl="4">
              <a:lnSpc>
                <a:spcPct val="110000"/>
              </a:lnSpc>
              <a:buFont typeface="Wingdings" pitchFamily="2" charset="2"/>
              <a:buChar char="v"/>
            </a:pPr>
            <a:r>
              <a:rPr lang="en-US" dirty="0"/>
              <a:t>Ranking of Pools amongst the venues in the Area</a:t>
            </a:r>
          </a:p>
          <a:p>
            <a:pPr>
              <a:lnSpc>
                <a:spcPct val="11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707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F691C-C5D9-F54B-A44B-E29822F91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>
            <a:normAutofit/>
          </a:bodyPr>
          <a:lstStyle/>
          <a:p>
            <a:r>
              <a:rPr lang="en-US" sz="2400" dirty="0"/>
              <a:t>Data Section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18A67AF-137C-EC4B-99A3-DB7750B2689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4874842"/>
              </p:ext>
            </p:extLst>
          </p:nvPr>
        </p:nvGraphicFramePr>
        <p:xfrm>
          <a:off x="5463787" y="688329"/>
          <a:ext cx="6281738" cy="2456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0869">
                  <a:extLst>
                    <a:ext uri="{9D8B030D-6E8A-4147-A177-3AD203B41FA5}">
                      <a16:colId xmlns:a16="http://schemas.microsoft.com/office/drawing/2014/main" val="1420040271"/>
                    </a:ext>
                  </a:extLst>
                </a:gridCol>
                <a:gridCol w="3140869">
                  <a:extLst>
                    <a:ext uri="{9D8B030D-6E8A-4147-A177-3AD203B41FA5}">
                      <a16:colId xmlns:a16="http://schemas.microsoft.com/office/drawing/2014/main" val="2717281345"/>
                    </a:ext>
                  </a:extLst>
                </a:gridCol>
              </a:tblGrid>
              <a:tr h="35092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Count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6267010"/>
                  </a:ext>
                </a:extLst>
              </a:tr>
              <a:tr h="3509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Areas in the state of Virginia, USA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6528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07540086"/>
                  </a:ext>
                </a:extLst>
              </a:tr>
              <a:tr h="3509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Areas in the 3 Counties of Henrico, Chesterfield, Richmond City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60052858"/>
                  </a:ext>
                </a:extLst>
              </a:tr>
              <a:tr h="3509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Total number of Venues selected for the 190 Areas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947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86635943"/>
                  </a:ext>
                </a:extLst>
              </a:tr>
              <a:tr h="3509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Areas with no venues identified by FourSquared API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63077793"/>
                  </a:ext>
                </a:extLst>
              </a:tr>
              <a:tr h="3509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Total Areas considered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81869775"/>
                  </a:ext>
                </a:extLst>
              </a:tr>
              <a:tr h="3509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Unique Venue Categories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194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3126077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9B3C0B5F-DC4A-D64F-90A7-6366B4878B4A}"/>
              </a:ext>
            </a:extLst>
          </p:cNvPr>
          <p:cNvSpPr/>
          <p:nvPr/>
        </p:nvSpPr>
        <p:spPr>
          <a:xfrm>
            <a:off x="5556656" y="3578146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United States Board on Geographic Names location Data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FourSquared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API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One Hot encoding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K-means Clustering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Cluster information, Pool Counts, Venue Ranking 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5197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8DCB1-F1BD-AA43-88BB-A9A6CD4B4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81A1F56-7CC4-6347-A533-093F96C31122}"/>
              </a:ext>
            </a:extLst>
          </p:cNvPr>
          <p:cNvGrpSpPr/>
          <p:nvPr/>
        </p:nvGrpSpPr>
        <p:grpSpPr>
          <a:xfrm>
            <a:off x="5486400" y="380152"/>
            <a:ext cx="5487964" cy="5780655"/>
            <a:chOff x="0" y="0"/>
            <a:chExt cx="5564226" cy="675539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03AAB90-AFCC-F549-BEC7-5C21C44C78A2}"/>
                </a:ext>
              </a:extLst>
            </p:cNvPr>
            <p:cNvGrpSpPr/>
            <p:nvPr/>
          </p:nvGrpSpPr>
          <p:grpSpPr>
            <a:xfrm>
              <a:off x="25052" y="0"/>
              <a:ext cx="5539174" cy="1164416"/>
              <a:chOff x="0" y="0"/>
              <a:chExt cx="6199870" cy="1164416"/>
            </a:xfrm>
          </p:grpSpPr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84C0502D-AF20-C440-83C2-CF25AB5002FF}"/>
                  </a:ext>
                </a:extLst>
              </p:cNvPr>
              <p:cNvCxnSpPr/>
              <p:nvPr/>
            </p:nvCxnSpPr>
            <p:spPr>
              <a:xfrm>
                <a:off x="2004164" y="439281"/>
                <a:ext cx="151052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0693721D-416A-114E-BA41-8D6A36DB192C}"/>
                  </a:ext>
                </a:extLst>
              </p:cNvPr>
              <p:cNvCxnSpPr/>
              <p:nvPr/>
            </p:nvCxnSpPr>
            <p:spPr>
              <a:xfrm>
                <a:off x="4121063" y="476859"/>
                <a:ext cx="150495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Rounded Rectangle 38">
                <a:extLst>
                  <a:ext uri="{FF2B5EF4-FFF2-40B4-BE49-F238E27FC236}">
                    <a16:creationId xmlns:a16="http://schemas.microsoft.com/office/drawing/2014/main" id="{A1575CAD-486F-E44C-BB2E-8160B1BFEE57}"/>
                  </a:ext>
                </a:extLst>
              </p:cNvPr>
              <p:cNvSpPr/>
              <p:nvPr/>
            </p:nvSpPr>
            <p:spPr>
              <a:xfrm>
                <a:off x="0" y="0"/>
                <a:ext cx="2004164" cy="901700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 dirty="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Download the txt file and create CSV File with Geo information of Areas in all the counties in the State of Virginia</a:t>
                </a:r>
                <a:endParaRPr lang="en-US" sz="12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Rounded Rectangle 39">
                <a:extLst>
                  <a:ext uri="{FF2B5EF4-FFF2-40B4-BE49-F238E27FC236}">
                    <a16:creationId xmlns:a16="http://schemas.microsoft.com/office/drawing/2014/main" id="{90B154B3-038F-2344-8431-953C4582E1B9}"/>
                  </a:ext>
                </a:extLst>
              </p:cNvPr>
              <p:cNvSpPr/>
              <p:nvPr/>
            </p:nvSpPr>
            <p:spPr>
              <a:xfrm>
                <a:off x="2154477" y="0"/>
                <a:ext cx="1978660" cy="901700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Clean the Data – Select relevant features, verify formats and ensure no missing data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Rounded Rectangle 40">
                <a:extLst>
                  <a:ext uri="{FF2B5EF4-FFF2-40B4-BE49-F238E27FC236}">
                    <a16:creationId xmlns:a16="http://schemas.microsoft.com/office/drawing/2014/main" id="{E2181B09-0FC8-C941-B242-8E2615B0DA94}"/>
                  </a:ext>
                </a:extLst>
              </p:cNvPr>
              <p:cNvSpPr/>
              <p:nvPr/>
            </p:nvSpPr>
            <p:spPr>
              <a:xfrm>
                <a:off x="4271375" y="0"/>
                <a:ext cx="1928495" cy="901404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Evaluation and Validation of Data for fitment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Down Arrow 41">
                <a:extLst>
                  <a:ext uri="{FF2B5EF4-FFF2-40B4-BE49-F238E27FC236}">
                    <a16:creationId xmlns:a16="http://schemas.microsoft.com/office/drawing/2014/main" id="{02B5561A-AFD7-E742-8F70-F359C97F98FB}"/>
                  </a:ext>
                </a:extLst>
              </p:cNvPr>
              <p:cNvSpPr/>
              <p:nvPr/>
            </p:nvSpPr>
            <p:spPr>
              <a:xfrm>
                <a:off x="2906386" y="926926"/>
                <a:ext cx="349885" cy="237490"/>
              </a:xfrm>
              <a:prstGeom prst="downArrow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C298AD9-FDD1-8042-A15D-16853E5C0B32}"/>
                </a:ext>
              </a:extLst>
            </p:cNvPr>
            <p:cNvGrpSpPr/>
            <p:nvPr/>
          </p:nvGrpSpPr>
          <p:grpSpPr>
            <a:xfrm>
              <a:off x="25052" y="989556"/>
              <a:ext cx="5539074" cy="961299"/>
              <a:chOff x="0" y="0"/>
              <a:chExt cx="6199756" cy="1164322"/>
            </a:xfrm>
          </p:grpSpPr>
          <p:sp>
            <p:nvSpPr>
              <p:cNvPr id="31" name="Rounded Rectangle 30">
                <a:extLst>
                  <a:ext uri="{FF2B5EF4-FFF2-40B4-BE49-F238E27FC236}">
                    <a16:creationId xmlns:a16="http://schemas.microsoft.com/office/drawing/2014/main" id="{73517353-2936-3D40-9DFB-F722D9F64008}"/>
                  </a:ext>
                </a:extLst>
              </p:cNvPr>
              <p:cNvSpPr/>
              <p:nvPr/>
            </p:nvSpPr>
            <p:spPr>
              <a:xfrm>
                <a:off x="0" y="0"/>
                <a:ext cx="2004046" cy="901343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Find Co-ordinates of Richmond using Nominatim API from geopy.geocoders library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F894658D-BA3D-FA4A-9F62-6DC213243F65}"/>
                  </a:ext>
                </a:extLst>
              </p:cNvPr>
              <p:cNvSpPr/>
              <p:nvPr/>
            </p:nvSpPr>
            <p:spPr>
              <a:xfrm>
                <a:off x="2154477" y="0"/>
                <a:ext cx="1978544" cy="901343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Plot Map of Areas of the 3 Counties in Richmond that are considered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id="{B969437D-F011-3046-9F42-6D74BFD7DC4A}"/>
                  </a:ext>
                </a:extLst>
              </p:cNvPr>
              <p:cNvSpPr/>
              <p:nvPr/>
            </p:nvSpPr>
            <p:spPr>
              <a:xfrm>
                <a:off x="4271375" y="0"/>
                <a:ext cx="1928381" cy="901047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Visual Evaluation and Validation of Data for fitment for the Data Science Analysis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4" name="Down Arrow 33">
                <a:extLst>
                  <a:ext uri="{FF2B5EF4-FFF2-40B4-BE49-F238E27FC236}">
                    <a16:creationId xmlns:a16="http://schemas.microsoft.com/office/drawing/2014/main" id="{A02C59D3-7EA0-C846-8AC2-1320DCF38146}"/>
                  </a:ext>
                </a:extLst>
              </p:cNvPr>
              <p:cNvSpPr/>
              <p:nvPr/>
            </p:nvSpPr>
            <p:spPr>
              <a:xfrm>
                <a:off x="2906386" y="926926"/>
                <a:ext cx="349864" cy="237396"/>
              </a:xfrm>
              <a:prstGeom prst="downArrow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5E51F1E1-92B3-7144-B596-7E6A9CB8AB93}"/>
                  </a:ext>
                </a:extLst>
              </p:cNvPr>
              <p:cNvCxnSpPr/>
              <p:nvPr/>
            </p:nvCxnSpPr>
            <p:spPr>
              <a:xfrm>
                <a:off x="2004164" y="464332"/>
                <a:ext cx="150495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C1B0EA53-31F4-C141-9442-34D41ED19DEA}"/>
                  </a:ext>
                </a:extLst>
              </p:cNvPr>
              <p:cNvCxnSpPr/>
              <p:nvPr/>
            </p:nvCxnSpPr>
            <p:spPr>
              <a:xfrm>
                <a:off x="4133589" y="501911"/>
                <a:ext cx="150495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B6A151D-E4AD-B64F-B3CE-36AA738A1E64}"/>
                </a:ext>
              </a:extLst>
            </p:cNvPr>
            <p:cNvGrpSpPr/>
            <p:nvPr/>
          </p:nvGrpSpPr>
          <p:grpSpPr>
            <a:xfrm>
              <a:off x="12526" y="1979112"/>
              <a:ext cx="5538605" cy="961299"/>
              <a:chOff x="0" y="0"/>
              <a:chExt cx="6199235" cy="1164322"/>
            </a:xfrm>
          </p:grpSpPr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EC2A0F17-5AC5-E04D-B821-2890688F90F6}"/>
                  </a:ext>
                </a:extLst>
              </p:cNvPr>
              <p:cNvSpPr/>
              <p:nvPr/>
            </p:nvSpPr>
            <p:spPr>
              <a:xfrm>
                <a:off x="0" y="0"/>
                <a:ext cx="2004046" cy="901343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Using FourSquared API 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Find venues for each area and their category field from JSON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Limit=100, Radius =500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" name="Rounded Rectangle 25">
                <a:extLst>
                  <a:ext uri="{FF2B5EF4-FFF2-40B4-BE49-F238E27FC236}">
                    <a16:creationId xmlns:a16="http://schemas.microsoft.com/office/drawing/2014/main" id="{22FFEEA0-004F-624F-9EDB-E7488A0D251B}"/>
                  </a:ext>
                </a:extLst>
              </p:cNvPr>
              <p:cNvSpPr/>
              <p:nvPr/>
            </p:nvSpPr>
            <p:spPr>
              <a:xfrm>
                <a:off x="2154477" y="0"/>
                <a:ext cx="1978025" cy="901065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Clean the dataset and prepare for One Hot Encoding Logic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5B501625-2754-B949-B733-B6DE28A927B5}"/>
                  </a:ext>
                </a:extLst>
              </p:cNvPr>
              <p:cNvSpPr/>
              <p:nvPr/>
            </p:nvSpPr>
            <p:spPr>
              <a:xfrm>
                <a:off x="4271375" y="0"/>
                <a:ext cx="1927860" cy="900430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Apply One Hot Encoding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8" name="Down Arrow 27">
                <a:extLst>
                  <a:ext uri="{FF2B5EF4-FFF2-40B4-BE49-F238E27FC236}">
                    <a16:creationId xmlns:a16="http://schemas.microsoft.com/office/drawing/2014/main" id="{419DDA64-F04C-1247-9ECE-768EB778294B}"/>
                  </a:ext>
                </a:extLst>
              </p:cNvPr>
              <p:cNvSpPr/>
              <p:nvPr/>
            </p:nvSpPr>
            <p:spPr>
              <a:xfrm>
                <a:off x="2906386" y="926926"/>
                <a:ext cx="349864" cy="237396"/>
              </a:xfrm>
              <a:prstGeom prst="downArrow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0F98145B-3E5B-E74B-AC87-C33CCCBFA0C2}"/>
                  </a:ext>
                </a:extLst>
              </p:cNvPr>
              <p:cNvCxnSpPr/>
              <p:nvPr/>
            </p:nvCxnSpPr>
            <p:spPr>
              <a:xfrm>
                <a:off x="2004164" y="451807"/>
                <a:ext cx="14986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6055A5CA-671F-1D46-8707-E788F7A20237}"/>
                  </a:ext>
                </a:extLst>
              </p:cNvPr>
              <p:cNvCxnSpPr/>
              <p:nvPr/>
            </p:nvCxnSpPr>
            <p:spPr>
              <a:xfrm>
                <a:off x="4133589" y="489385"/>
                <a:ext cx="14986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0351946-B20C-2543-BAEF-F08FDA098D52}"/>
                </a:ext>
              </a:extLst>
            </p:cNvPr>
            <p:cNvGrpSpPr/>
            <p:nvPr/>
          </p:nvGrpSpPr>
          <p:grpSpPr>
            <a:xfrm>
              <a:off x="0" y="2956142"/>
              <a:ext cx="5538281" cy="960997"/>
              <a:chOff x="0" y="0"/>
              <a:chExt cx="6199235" cy="1164322"/>
            </a:xfrm>
          </p:grpSpPr>
          <p:sp>
            <p:nvSpPr>
              <p:cNvPr id="19" name="Rounded Rectangle 18">
                <a:extLst>
                  <a:ext uri="{FF2B5EF4-FFF2-40B4-BE49-F238E27FC236}">
                    <a16:creationId xmlns:a16="http://schemas.microsoft.com/office/drawing/2014/main" id="{2B23B171-3751-5049-A382-1B74C5A3A405}"/>
                  </a:ext>
                </a:extLst>
              </p:cNvPr>
              <p:cNvSpPr/>
              <p:nvPr/>
            </p:nvSpPr>
            <p:spPr>
              <a:xfrm>
                <a:off x="0" y="0"/>
                <a:ext cx="2004046" cy="901343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Clean Data Again to prepare for k-means clustering- Group for each Area the category type and then assign the mean value for category 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DF0892F6-30F9-9543-8A89-472856A6ED8C}"/>
                  </a:ext>
                </a:extLst>
              </p:cNvPr>
              <p:cNvSpPr/>
              <p:nvPr/>
            </p:nvSpPr>
            <p:spPr>
              <a:xfrm>
                <a:off x="2154477" y="0"/>
                <a:ext cx="1978025" cy="901065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Using the data frame apply 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k-means clustering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74D5622B-7B35-B840-AEFE-312AE8F4AF62}"/>
                  </a:ext>
                </a:extLst>
              </p:cNvPr>
              <p:cNvSpPr/>
              <p:nvPr/>
            </p:nvSpPr>
            <p:spPr>
              <a:xfrm>
                <a:off x="4271375" y="0"/>
                <a:ext cx="1927860" cy="900430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Filter areas with Pools and further analyze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2" name="Down Arrow 21">
                <a:extLst>
                  <a:ext uri="{FF2B5EF4-FFF2-40B4-BE49-F238E27FC236}">
                    <a16:creationId xmlns:a16="http://schemas.microsoft.com/office/drawing/2014/main" id="{F3412C08-A597-9940-B709-EFD820892643}"/>
                  </a:ext>
                </a:extLst>
              </p:cNvPr>
              <p:cNvSpPr/>
              <p:nvPr/>
            </p:nvSpPr>
            <p:spPr>
              <a:xfrm>
                <a:off x="2906386" y="926926"/>
                <a:ext cx="349864" cy="237396"/>
              </a:xfrm>
              <a:prstGeom prst="downArrow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CE9875C8-5482-5441-BE16-C48B13E671D7}"/>
                  </a:ext>
                </a:extLst>
              </p:cNvPr>
              <p:cNvCxnSpPr/>
              <p:nvPr/>
            </p:nvCxnSpPr>
            <p:spPr>
              <a:xfrm>
                <a:off x="2004164" y="451807"/>
                <a:ext cx="14986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F82C73E9-421D-024F-B3A8-0305691ACC7C}"/>
                  </a:ext>
                </a:extLst>
              </p:cNvPr>
              <p:cNvCxnSpPr/>
              <p:nvPr/>
            </p:nvCxnSpPr>
            <p:spPr>
              <a:xfrm>
                <a:off x="4133589" y="489385"/>
                <a:ext cx="14986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D993513-DF0E-8E4C-BED0-BAB6F0779AD8}"/>
                </a:ext>
              </a:extLst>
            </p:cNvPr>
            <p:cNvGrpSpPr/>
            <p:nvPr/>
          </p:nvGrpSpPr>
          <p:grpSpPr>
            <a:xfrm>
              <a:off x="0" y="3945698"/>
              <a:ext cx="5538281" cy="960997"/>
              <a:chOff x="0" y="0"/>
              <a:chExt cx="6199235" cy="1164322"/>
            </a:xfrm>
          </p:grpSpPr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2179170E-7E24-F54F-B3CA-407A1B208BEE}"/>
                  </a:ext>
                </a:extLst>
              </p:cNvPr>
              <p:cNvSpPr/>
              <p:nvPr/>
            </p:nvSpPr>
            <p:spPr>
              <a:xfrm>
                <a:off x="0" y="0"/>
                <a:ext cx="2004046" cy="901343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Visualize the cluster on a Geo map using Folium and matplotlib and apply markers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567763CB-A1D0-4547-8E91-984B3230570F}"/>
                  </a:ext>
                </a:extLst>
              </p:cNvPr>
              <p:cNvSpPr/>
              <p:nvPr/>
            </p:nvSpPr>
            <p:spPr>
              <a:xfrm>
                <a:off x="2154477" y="0"/>
                <a:ext cx="1978025" cy="901065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Find the Count of Pools for areas with Pools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F26F4627-53F2-6C43-851D-C6614C7F9194}"/>
                  </a:ext>
                </a:extLst>
              </p:cNvPr>
              <p:cNvSpPr/>
              <p:nvPr/>
            </p:nvSpPr>
            <p:spPr>
              <a:xfrm>
                <a:off x="4271375" y="0"/>
                <a:ext cx="1927860" cy="900430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Get the ranking of Pools amongst the different venues in the Area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" name="Down Arrow 15">
                <a:extLst>
                  <a:ext uri="{FF2B5EF4-FFF2-40B4-BE49-F238E27FC236}">
                    <a16:creationId xmlns:a16="http://schemas.microsoft.com/office/drawing/2014/main" id="{27522664-DDCF-C04B-A473-5F651EEFBE80}"/>
                  </a:ext>
                </a:extLst>
              </p:cNvPr>
              <p:cNvSpPr/>
              <p:nvPr/>
            </p:nvSpPr>
            <p:spPr>
              <a:xfrm>
                <a:off x="2906386" y="926926"/>
                <a:ext cx="349864" cy="237396"/>
              </a:xfrm>
              <a:prstGeom prst="downArrow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42458F71-8D59-1C49-B5BC-949AEF7058E3}"/>
                  </a:ext>
                </a:extLst>
              </p:cNvPr>
              <p:cNvCxnSpPr/>
              <p:nvPr/>
            </p:nvCxnSpPr>
            <p:spPr>
              <a:xfrm>
                <a:off x="2004164" y="451807"/>
                <a:ext cx="14986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94C04A5C-43B3-8144-9044-E3D6CF77EE8E}"/>
                  </a:ext>
                </a:extLst>
              </p:cNvPr>
              <p:cNvCxnSpPr/>
              <p:nvPr/>
            </p:nvCxnSpPr>
            <p:spPr>
              <a:xfrm>
                <a:off x="4133589" y="489385"/>
                <a:ext cx="14986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F8A7ECB7-3EB3-6A4A-9207-96A4BE468193}"/>
                </a:ext>
              </a:extLst>
            </p:cNvPr>
            <p:cNvGrpSpPr/>
            <p:nvPr/>
          </p:nvGrpSpPr>
          <p:grpSpPr>
            <a:xfrm>
              <a:off x="1916483" y="4972833"/>
              <a:ext cx="1722314" cy="971580"/>
              <a:chOff x="0" y="0"/>
              <a:chExt cx="1927746" cy="1176773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52FA890E-0DEF-6848-AD8E-DD79D634F738}"/>
                  </a:ext>
                </a:extLst>
              </p:cNvPr>
              <p:cNvSpPr/>
              <p:nvPr/>
            </p:nvSpPr>
            <p:spPr>
              <a:xfrm>
                <a:off x="0" y="0"/>
                <a:ext cx="1927746" cy="900146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Create a result table with the 3 criteria – Cluster Label, Pool Count, Ranking of Pools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Down Arrow 11">
                <a:extLst>
                  <a:ext uri="{FF2B5EF4-FFF2-40B4-BE49-F238E27FC236}">
                    <a16:creationId xmlns:a16="http://schemas.microsoft.com/office/drawing/2014/main" id="{86FDE849-E23B-BA4F-B8C1-00275CB79258}"/>
                  </a:ext>
                </a:extLst>
              </p:cNvPr>
              <p:cNvSpPr/>
              <p:nvPr/>
            </p:nvSpPr>
            <p:spPr>
              <a:xfrm>
                <a:off x="751910" y="939452"/>
                <a:ext cx="349843" cy="237321"/>
              </a:xfrm>
              <a:prstGeom prst="downArrow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D24B09DC-EB47-604E-AB67-56E89F12B8FF}"/>
                </a:ext>
              </a:extLst>
            </p:cNvPr>
            <p:cNvSpPr/>
            <p:nvPr/>
          </p:nvSpPr>
          <p:spPr>
            <a:xfrm>
              <a:off x="1903957" y="6012493"/>
              <a:ext cx="1721848" cy="742899"/>
            </a:xfrm>
            <a:prstGeom prst="roundRect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9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Final recommendation of the new Store Location</a:t>
              </a:r>
              <a:endParaRPr lang="en-US" sz="12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1537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63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65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3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4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7" name="Isosceles Triangle 86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90" name="Rectangle 89">
            <a:extLst>
              <a:ext uri="{FF2B5EF4-FFF2-40B4-BE49-F238E27FC236}">
                <a16:creationId xmlns:a16="http://schemas.microsoft.com/office/drawing/2014/main" id="{DA04DBF5-8916-4A95-8F12-870B9CFB9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3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A5C2830-7097-EF4F-9655-1C38CCF90D2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40444" y="10"/>
            <a:ext cx="6910809" cy="4120995"/>
          </a:xfrm>
          <a:prstGeom prst="rect">
            <a:avLst/>
          </a:prstGeom>
          <a:ln w="12700">
            <a:noFill/>
          </a:ln>
        </p:spPr>
      </p:pic>
      <p:grpSp>
        <p:nvGrpSpPr>
          <p:cNvPr id="113" name="Group 112">
            <a:extLst>
              <a:ext uri="{FF2B5EF4-FFF2-40B4-BE49-F238E27FC236}">
                <a16:creationId xmlns:a16="http://schemas.microsoft.com/office/drawing/2014/main" id="{D47EAB90-DF6D-419E-92FC-8F9B900DA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14" name="Isosceles Triangle 39">
              <a:extLst>
                <a:ext uri="{FF2B5EF4-FFF2-40B4-BE49-F238E27FC236}">
                  <a16:creationId xmlns:a16="http://schemas.microsoft.com/office/drawing/2014/main" id="{631BC384-797E-4F79-A628-36053708B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1972066-EBE9-40A7-9650-AF6A838AC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CD84FA0-28B2-0A46-8BC5-3BA35B088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 dirty="0"/>
              <a:t>Visualization of 190 Areas in Richmond, VA</a:t>
            </a:r>
          </a:p>
        </p:txBody>
      </p:sp>
    </p:spTree>
    <p:extLst>
      <p:ext uri="{BB962C8B-B14F-4D97-AF65-F5344CB8AC3E}">
        <p14:creationId xmlns:p14="http://schemas.microsoft.com/office/powerpoint/2010/main" val="112133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62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3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4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4" name="Isosceles Triangle 83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DA04DBF5-8916-4A95-8F12-870B9CFB9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6" name="Picture 55">
            <a:extLst>
              <a:ext uri="{FF2B5EF4-FFF2-40B4-BE49-F238E27FC236}">
                <a16:creationId xmlns:a16="http://schemas.microsoft.com/office/drawing/2014/main" id="{01946920-BF01-A64C-B727-B524BC411B7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53179" y="281671"/>
            <a:ext cx="6685641" cy="3990707"/>
          </a:xfrm>
          <a:prstGeom prst="rect">
            <a:avLst/>
          </a:prstGeom>
          <a:ln w="12700">
            <a:noFill/>
          </a:ln>
        </p:spPr>
      </p:pic>
      <p:grpSp>
        <p:nvGrpSpPr>
          <p:cNvPr id="110" name="Group 109">
            <a:extLst>
              <a:ext uri="{FF2B5EF4-FFF2-40B4-BE49-F238E27FC236}">
                <a16:creationId xmlns:a16="http://schemas.microsoft.com/office/drawing/2014/main" id="{D47EAB90-DF6D-419E-92FC-8F9B900DA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11" name="Isosceles Triangle 39">
              <a:extLst>
                <a:ext uri="{FF2B5EF4-FFF2-40B4-BE49-F238E27FC236}">
                  <a16:creationId xmlns:a16="http://schemas.microsoft.com/office/drawing/2014/main" id="{631BC384-797E-4F79-A628-36053708B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91972066-EBE9-40A7-9650-AF6A838AC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CD84FA0-28B2-0A46-8BC5-3BA35B088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9245315" cy="727748"/>
          </a:xfrm>
        </p:spPr>
        <p:txBody>
          <a:bodyPr vert="horz" lIns="228600" tIns="228600" rIns="228600" bIns="0" rtlCol="0" anchor="b">
            <a:normAutofit fontScale="90000"/>
          </a:bodyPr>
          <a:lstStyle/>
          <a:p>
            <a:pPr>
              <a:lnSpc>
                <a:spcPct val="80000"/>
              </a:lnSpc>
            </a:pPr>
            <a:r>
              <a:rPr lang="en-US" sz="3700" dirty="0"/>
              <a:t>Visualization of 150 Areas Clustered for Richmond, VA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4C4FFE-53FD-6E44-AA5C-998E6080A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3223" y="1290908"/>
            <a:ext cx="889071" cy="39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65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C12AF-E494-8F43-B79E-98DB96AE5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352025"/>
            <a:ext cx="3501197" cy="1919937"/>
          </a:xfrm>
        </p:spPr>
        <p:txBody>
          <a:bodyPr/>
          <a:lstStyle/>
          <a:p>
            <a:r>
              <a:rPr lang="en-US" dirty="0"/>
              <a:t>Bon Air </a:t>
            </a:r>
            <a:br>
              <a:rPr lang="en-US" dirty="0"/>
            </a:br>
            <a:r>
              <a:rPr lang="en-US" dirty="0"/>
              <a:t>and </a:t>
            </a:r>
            <a:br>
              <a:rPr lang="en-US" dirty="0"/>
            </a:br>
            <a:r>
              <a:rPr lang="en-US" dirty="0"/>
              <a:t>Glenbrook Hills wins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9007B7-902D-FE46-9A88-29207837C90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14875" y="1776847"/>
            <a:ext cx="6900863" cy="377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901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9C9C7-291F-F347-83F9-84DD4357F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7C556EB-E62D-8D4D-8F16-D8A6BBB70D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72719" y="1472490"/>
            <a:ext cx="3975700" cy="3913020"/>
          </a:xfrm>
        </p:spPr>
      </p:pic>
    </p:spTree>
    <p:extLst>
      <p:ext uri="{BB962C8B-B14F-4D97-AF65-F5344CB8AC3E}">
        <p14:creationId xmlns:p14="http://schemas.microsoft.com/office/powerpoint/2010/main" val="30306996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{2109A39F-EEE3-9744-98E6-87A1CCA3C557}tf16401369</Template>
  <TotalTime>37</TotalTime>
  <Words>395</Words>
  <Application>Microsoft Macintosh PowerPoint</Application>
  <PresentationFormat>Widescreen</PresentationFormat>
  <Paragraphs>65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Rockwell</vt:lpstr>
      <vt:lpstr>Wingdings</vt:lpstr>
      <vt:lpstr>Atlas</vt:lpstr>
      <vt:lpstr>Business Location Recommendation with Four Squared &amp; K-means clustering</vt:lpstr>
      <vt:lpstr>Data Section</vt:lpstr>
      <vt:lpstr>Methodology</vt:lpstr>
      <vt:lpstr>Visualization of 190 Areas in Richmond, VA</vt:lpstr>
      <vt:lpstr>Visualization of 150 Areas Clustered for Richmond, VA</vt:lpstr>
      <vt:lpstr>Bon Air  and  Glenbrook Hills wins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Location Recommendation with Four Squared &amp; K-means clustering</dc:title>
  <dc:creator>Manjiyil, Harry J</dc:creator>
  <cp:lastModifiedBy>Manjiyil, Harry J</cp:lastModifiedBy>
  <cp:revision>12</cp:revision>
  <dcterms:created xsi:type="dcterms:W3CDTF">2019-04-15T19:17:26Z</dcterms:created>
  <dcterms:modified xsi:type="dcterms:W3CDTF">2019-04-16T20:08:10Z</dcterms:modified>
</cp:coreProperties>
</file>